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6" r:id="rId4"/>
    <p:sldId id="259" r:id="rId5"/>
    <p:sldId id="261" r:id="rId6"/>
    <p:sldId id="262" r:id="rId7"/>
    <p:sldId id="268" r:id="rId8"/>
    <p:sldId id="265" r:id="rId9"/>
    <p:sldId id="269"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10/6/2022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88AB4A-E2E5-4CBA-B47F-B093BC8F8006}"/>
              </a:ext>
            </a:extLst>
          </p:cNvPr>
          <p:cNvSpPr>
            <a:spLocks noGrp="1"/>
          </p:cNvSpPr>
          <p:nvPr>
            <p:ph type="ctrTitle"/>
          </p:nvPr>
        </p:nvSpPr>
        <p:spPr/>
        <p:txBody>
          <a:bodyPr>
            <a:normAutofit fontScale="90000"/>
          </a:bodyPr>
          <a:lstStyle/>
          <a:p>
            <a:pPr algn="ctr"/>
            <a:r>
              <a:rPr lang="tr-TR" sz="6600" dirty="0"/>
              <a:t>AHKÂM HADİSLERİNİN RİVAYETİ VE SÜNENLERİN ORTAYA ÇIKIŞI</a:t>
            </a:r>
          </a:p>
        </p:txBody>
      </p:sp>
      <p:sp>
        <p:nvSpPr>
          <p:cNvPr id="3" name="Alt Başlık 2">
            <a:extLst>
              <a:ext uri="{FF2B5EF4-FFF2-40B4-BE49-F238E27FC236}">
                <a16:creationId xmlns:a16="http://schemas.microsoft.com/office/drawing/2014/main" id="{15C1E3E8-3122-4B2C-8747-ABF9817742A1}"/>
              </a:ext>
            </a:extLst>
          </p:cNvPr>
          <p:cNvSpPr>
            <a:spLocks noGrp="1"/>
          </p:cNvSpPr>
          <p:nvPr>
            <p:ph type="subTitle" idx="1"/>
          </p:nvPr>
        </p:nvSpPr>
        <p:spPr/>
        <p:txBody>
          <a:bodyPr/>
          <a:lstStyle/>
          <a:p>
            <a:endParaRPr lang="tr-TR" sz="3200" dirty="0"/>
          </a:p>
          <a:p>
            <a:endParaRPr lang="tr-TR" dirty="0"/>
          </a:p>
        </p:txBody>
      </p:sp>
    </p:spTree>
    <p:extLst>
      <p:ext uri="{BB962C8B-B14F-4D97-AF65-F5344CB8AC3E}">
        <p14:creationId xmlns:p14="http://schemas.microsoft.com/office/powerpoint/2010/main" val="1380090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310D53D-A50A-4FA3-83B1-10D1A17F5AC5}"/>
              </a:ext>
            </a:extLst>
          </p:cNvPr>
          <p:cNvSpPr>
            <a:spLocks noGrp="1"/>
          </p:cNvSpPr>
          <p:nvPr>
            <p:ph idx="1"/>
          </p:nvPr>
        </p:nvSpPr>
        <p:spPr>
          <a:xfrm>
            <a:off x="2589212" y="425302"/>
            <a:ext cx="8915400" cy="6018028"/>
          </a:xfrm>
        </p:spPr>
        <p:txBody>
          <a:bodyPr>
            <a:normAutofit/>
          </a:bodyPr>
          <a:lstStyle/>
          <a:p>
            <a:pPr marL="342900" marR="0" lvl="0" indent="-342900" algn="just" defTabSz="457200" rtl="0" eaLnBrk="1" fontAlgn="auto" latinLnBrk="0" hangingPunct="1">
              <a:lnSpc>
                <a:spcPct val="150000"/>
              </a:lnSpc>
              <a:spcBef>
                <a:spcPts val="1000"/>
              </a:spcBef>
              <a:spcAft>
                <a:spcPts val="0"/>
              </a:spcAft>
              <a:buClr>
                <a:srgbClr val="353535"/>
              </a:buClr>
              <a:buSzTx/>
              <a:buFont typeface="Wingdings 3" charset="2"/>
              <a:buChar char=""/>
              <a:tabLst/>
              <a:defRPr/>
            </a:pP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Ahmed</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b.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Hanbel</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(ö. 241/758) ise «Biz helal ve haram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ifâde</a:t>
            </a:r>
            <a:r>
              <a:rPr kumimoji="0" lang="tr-TR" sz="2000" b="0" i="0" u="none" strike="noStrike" kern="1200" cap="none" spc="0" normalizeH="0" baseline="0" noProof="0">
                <a:ln>
                  <a:noFill/>
                </a:ln>
                <a:solidFill>
                  <a:prstClr val="black">
                    <a:lumMod val="75000"/>
                    <a:lumOff val="25000"/>
                  </a:prstClr>
                </a:solidFill>
                <a:effectLst/>
                <a:uLnTx/>
                <a:uFillTx/>
                <a:latin typeface="Century Gothic" panose="020B0502020202020204"/>
                <a:ea typeface="+mn-ea"/>
                <a:cs typeface="+mn-cs"/>
              </a:rPr>
              <a:t> eden hadislerin </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naklinde çok katı davranırdık. Fakat faziletli ameller ve buna benzer konularda daha rahat hareket ederdik.» demiştir.</a:t>
            </a:r>
          </a:p>
          <a:p>
            <a:pPr marL="342900" marR="0" lvl="0" indent="-342900" algn="just" defTabSz="457200" rtl="0" eaLnBrk="1" fontAlgn="auto" latinLnBrk="0" hangingPunct="1">
              <a:lnSpc>
                <a:spcPct val="150000"/>
              </a:lnSpc>
              <a:spcBef>
                <a:spcPts val="1000"/>
              </a:spcBef>
              <a:spcAft>
                <a:spcPts val="0"/>
              </a:spcAft>
              <a:buClr>
                <a:srgbClr val="353535"/>
              </a:buClr>
              <a:buSzTx/>
              <a:buFont typeface="Wingdings 3" charset="2"/>
              <a:buChar char=""/>
              <a:tabLst/>
              <a:defRPr/>
            </a:pP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Öte yandan ahkâm konularında zayıf hadis ile amel etmenin sakıncaları üzerine durulsa da bu hassasiyet teoride kalmıştır. Pratikte ise zayıf rivâyetlerin ahkâma kaynaklık ettiği ortadadır.</a:t>
            </a:r>
          </a:p>
          <a:p>
            <a:pPr marL="0" marR="0" lvl="0" indent="0" algn="just" defTabSz="457200" rtl="0" eaLnBrk="1" fontAlgn="auto" latinLnBrk="0" hangingPunct="1">
              <a:lnSpc>
                <a:spcPct val="150000"/>
              </a:lnSpc>
              <a:spcBef>
                <a:spcPts val="1000"/>
              </a:spcBef>
              <a:spcAft>
                <a:spcPts val="0"/>
              </a:spcAft>
              <a:buClr>
                <a:srgbClr val="353535"/>
              </a:buClr>
              <a:buSzTx/>
              <a:buNone/>
              <a:tabLst/>
              <a:defRPr/>
            </a:pPr>
            <a:endParaRPr lang="tr-TR" sz="2000" dirty="0">
              <a:solidFill>
                <a:prstClr val="black">
                  <a:lumMod val="75000"/>
                  <a:lumOff val="25000"/>
                </a:prstClr>
              </a:solidFill>
              <a:latin typeface="Century Gothic" panose="020B0502020202020204"/>
            </a:endParaRPr>
          </a:p>
          <a:p>
            <a:pPr marL="342900" marR="0" lvl="0" indent="-342900" algn="just" defTabSz="457200" rtl="0" eaLnBrk="1" fontAlgn="auto" latinLnBrk="0" hangingPunct="1">
              <a:lnSpc>
                <a:spcPct val="150000"/>
              </a:lnSpc>
              <a:spcBef>
                <a:spcPts val="1000"/>
              </a:spcBef>
              <a:spcAft>
                <a:spcPts val="0"/>
              </a:spcAft>
              <a:buClr>
                <a:srgbClr val="353535"/>
              </a:buClr>
              <a:buSzTx/>
              <a:buFont typeface="Wingdings 3" charset="2"/>
              <a:buChar char=""/>
              <a:tabLst/>
              <a:defRPr/>
            </a:pPr>
            <a:r>
              <a:rPr kumimoji="0" lang="tr-TR" sz="1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Kaynakça: </a:t>
            </a:r>
          </a:p>
          <a:p>
            <a:pPr marL="342900" marR="0" lvl="0" indent="-342900" algn="just" defTabSz="457200" rtl="0" eaLnBrk="1" fontAlgn="auto" latinLnBrk="0" hangingPunct="1">
              <a:lnSpc>
                <a:spcPct val="150000"/>
              </a:lnSpc>
              <a:spcBef>
                <a:spcPts val="1000"/>
              </a:spcBef>
              <a:spcAft>
                <a:spcPts val="0"/>
              </a:spcAft>
              <a:buClr>
                <a:srgbClr val="353535"/>
              </a:buClr>
              <a:buSzTx/>
              <a:buFont typeface="Wingdings 3" charset="2"/>
              <a:buChar char=""/>
              <a:tabLst/>
              <a:defRPr/>
            </a:pPr>
            <a:r>
              <a:rPr kumimoji="0" lang="tr-TR" sz="1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HADİS EDEBİYATI - İ.L. ÇAKAN </a:t>
            </a:r>
          </a:p>
          <a:p>
            <a:pPr marL="342900" marR="0" lvl="0" indent="-342900" algn="just" defTabSz="457200" rtl="0" eaLnBrk="1" fontAlgn="auto" latinLnBrk="0" hangingPunct="1">
              <a:lnSpc>
                <a:spcPct val="150000"/>
              </a:lnSpc>
              <a:spcBef>
                <a:spcPts val="1000"/>
              </a:spcBef>
              <a:spcAft>
                <a:spcPts val="0"/>
              </a:spcAft>
              <a:buClr>
                <a:srgbClr val="353535"/>
              </a:buClr>
              <a:buSzTx/>
              <a:buFont typeface="Wingdings 3" charset="2"/>
              <a:buChar char=""/>
              <a:tabLst/>
              <a:defRPr/>
            </a:pPr>
            <a:r>
              <a:rPr kumimoji="0" lang="tr-TR" sz="1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İBN DAKÎKİ’L-ÎD VE AHKÂM HADİSLERİNİ ŞERH ETMEDEKİ METODU – </a:t>
            </a:r>
            <a:r>
              <a:rPr kumimoji="0" lang="tr-TR" sz="18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Salahaddin</a:t>
            </a:r>
            <a:r>
              <a:rPr kumimoji="0" lang="tr-TR" sz="1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YILDIRIM (Yayımlanmamış doktora tezi)</a:t>
            </a:r>
          </a:p>
          <a:p>
            <a:endParaRPr lang="tr-TR" dirty="0"/>
          </a:p>
        </p:txBody>
      </p:sp>
    </p:spTree>
    <p:extLst>
      <p:ext uri="{BB962C8B-B14F-4D97-AF65-F5344CB8AC3E}">
        <p14:creationId xmlns:p14="http://schemas.microsoft.com/office/powerpoint/2010/main" val="2268029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B8AA4D-C7EC-4F85-82C8-1B340A398D63}"/>
              </a:ext>
            </a:extLst>
          </p:cNvPr>
          <p:cNvSpPr>
            <a:spLocks noGrp="1"/>
          </p:cNvSpPr>
          <p:nvPr>
            <p:ph type="title"/>
          </p:nvPr>
        </p:nvSpPr>
        <p:spPr/>
        <p:txBody>
          <a:bodyPr/>
          <a:lstStyle/>
          <a:p>
            <a:r>
              <a:rPr lang="tr-TR" dirty="0"/>
              <a:t>Ahkâm Hadislerinin Rivayeti</a:t>
            </a:r>
          </a:p>
        </p:txBody>
      </p:sp>
      <p:sp>
        <p:nvSpPr>
          <p:cNvPr id="3" name="İçerik Yer Tutucusu 2">
            <a:extLst>
              <a:ext uri="{FF2B5EF4-FFF2-40B4-BE49-F238E27FC236}">
                <a16:creationId xmlns:a16="http://schemas.microsoft.com/office/drawing/2014/main" id="{184E22F0-F46E-426A-911A-BF84C86F224D}"/>
              </a:ext>
            </a:extLst>
          </p:cNvPr>
          <p:cNvSpPr>
            <a:spLocks noGrp="1"/>
          </p:cNvSpPr>
          <p:nvPr>
            <p:ph idx="1"/>
          </p:nvPr>
        </p:nvSpPr>
        <p:spPr>
          <a:xfrm>
            <a:off x="2589212" y="1456660"/>
            <a:ext cx="9212928" cy="5316280"/>
          </a:xfrm>
        </p:spPr>
        <p:txBody>
          <a:bodyPr>
            <a:normAutofit lnSpcReduction="10000"/>
          </a:bodyPr>
          <a:lstStyle/>
          <a:p>
            <a:pPr algn="just">
              <a:lnSpc>
                <a:spcPct val="160000"/>
              </a:lnSpc>
            </a:pPr>
            <a:r>
              <a:rPr lang="tr-TR" sz="1900" dirty="0"/>
              <a:t>İslâm hukukunun temel kaynaklarından birisi de hiç kuşkusuz sünnettir. Sünnetin yazılı şekli olan hadisler, genel olarak </a:t>
            </a:r>
            <a:r>
              <a:rPr lang="tr-TR" sz="1900" b="1" dirty="0" err="1"/>
              <a:t>tarîhî</a:t>
            </a:r>
            <a:r>
              <a:rPr lang="tr-TR" sz="1900" b="1" dirty="0"/>
              <a:t> bilgiler</a:t>
            </a:r>
            <a:r>
              <a:rPr lang="tr-TR" sz="1900" dirty="0"/>
              <a:t>, </a:t>
            </a:r>
            <a:r>
              <a:rPr lang="tr-TR" sz="1900" b="1" dirty="0"/>
              <a:t>ahlâkî öğütler</a:t>
            </a:r>
            <a:r>
              <a:rPr lang="tr-TR" sz="1900" dirty="0"/>
              <a:t>, </a:t>
            </a:r>
            <a:r>
              <a:rPr lang="tr-TR" sz="1900" b="1" dirty="0" err="1"/>
              <a:t>itikâdî</a:t>
            </a:r>
            <a:r>
              <a:rPr lang="tr-TR" sz="1900" b="1" dirty="0"/>
              <a:t> meseleler</a:t>
            </a:r>
            <a:r>
              <a:rPr lang="tr-TR" sz="1900" dirty="0"/>
              <a:t> ve </a:t>
            </a:r>
            <a:r>
              <a:rPr lang="tr-TR" sz="1900" b="1" dirty="0"/>
              <a:t>fıkhî hükümler </a:t>
            </a:r>
            <a:r>
              <a:rPr lang="tr-TR" sz="1900" dirty="0"/>
              <a:t>(ahkâm hadisleri) </a:t>
            </a:r>
            <a:r>
              <a:rPr lang="tr-TR" sz="1900" dirty="0" err="1"/>
              <a:t>ihtivâ</a:t>
            </a:r>
            <a:r>
              <a:rPr lang="tr-TR" sz="1900" dirty="0"/>
              <a:t> edenler olmak üzere dört ana kısımda ele alınır. Bunlardan birincisi hadislerin büyük bir kısmını oluşturup Hz. Peygamber’in ve </a:t>
            </a:r>
            <a:r>
              <a:rPr lang="tr-TR" sz="1900" dirty="0" err="1"/>
              <a:t>ashâbının</a:t>
            </a:r>
            <a:r>
              <a:rPr lang="tr-TR" sz="1900" dirty="0"/>
              <a:t> başından geçen birtakım olayları, savaşları ve menkıbeleri konu edinmektedir. İkincisi doğruluk, adâlet, </a:t>
            </a:r>
            <a:r>
              <a:rPr lang="tr-TR" sz="1900" dirty="0" err="1"/>
              <a:t>ihsân</a:t>
            </a:r>
            <a:r>
              <a:rPr lang="tr-TR" sz="1900" dirty="0"/>
              <a:t> ve yardımlaşma gibi birtakım erdemli davranışların teşvik edildiği, yalan, zulüm ve bozgunculuk gibi kötü davranışların yerildiği, eğitsel ve terbiye edici </a:t>
            </a:r>
            <a:r>
              <a:rPr lang="tr-TR" sz="1900" dirty="0" err="1"/>
              <a:t>âdâb</a:t>
            </a:r>
            <a:r>
              <a:rPr lang="tr-TR" sz="1900" dirty="0"/>
              <a:t> ve nasihat içerikli rivâyetlerdir. Üçüncüsü ise inançla bilgiler içeren hadisler olup </a:t>
            </a:r>
            <a:r>
              <a:rPr lang="tr-TR" sz="1900" dirty="0" err="1"/>
              <a:t>tevhîd</a:t>
            </a:r>
            <a:r>
              <a:rPr lang="tr-TR" sz="1900" dirty="0"/>
              <a:t>, ilâhî sıfatlar, peygamberlik ve ahiret gibi inanç esaslarını </a:t>
            </a:r>
            <a:r>
              <a:rPr lang="tr-TR" sz="1900" dirty="0" err="1"/>
              <a:t>ihtivâ</a:t>
            </a:r>
            <a:r>
              <a:rPr lang="tr-TR" sz="1900" dirty="0"/>
              <a:t> ederler. Dördüncüsü ise birtakım fıkhî hükümleri kapsayan rivâyetlerdir. </a:t>
            </a:r>
          </a:p>
          <a:p>
            <a:endParaRPr lang="tr-TR" dirty="0"/>
          </a:p>
        </p:txBody>
      </p:sp>
    </p:spTree>
    <p:extLst>
      <p:ext uri="{BB962C8B-B14F-4D97-AF65-F5344CB8AC3E}">
        <p14:creationId xmlns:p14="http://schemas.microsoft.com/office/powerpoint/2010/main" val="3035489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1DCCDCC-922A-429F-895A-30BA7906C3AD}"/>
              </a:ext>
            </a:extLst>
          </p:cNvPr>
          <p:cNvSpPr>
            <a:spLocks noGrp="1"/>
          </p:cNvSpPr>
          <p:nvPr>
            <p:ph idx="1"/>
          </p:nvPr>
        </p:nvSpPr>
        <p:spPr>
          <a:xfrm>
            <a:off x="2589212" y="1360967"/>
            <a:ext cx="8915400" cy="4550255"/>
          </a:xfrm>
        </p:spPr>
        <p:txBody>
          <a:bodyPr/>
          <a:lstStyle/>
          <a:p>
            <a:pPr marL="342900" marR="0" lvl="0" indent="-342900" algn="just" defTabSz="457200" rtl="0" eaLnBrk="1" fontAlgn="auto" latinLnBrk="0" hangingPunct="1">
              <a:lnSpc>
                <a:spcPct val="160000"/>
              </a:lnSpc>
              <a:spcBef>
                <a:spcPts val="1000"/>
              </a:spcBef>
              <a:spcAft>
                <a:spcPts val="0"/>
              </a:spcAft>
              <a:buClr>
                <a:srgbClr val="353535"/>
              </a:buClr>
              <a:buSzTx/>
              <a:buFont typeface="Wingdings 3" charset="2"/>
              <a:buChar char=""/>
              <a:tabLst/>
              <a:defRPr/>
            </a:pP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Literatürde fıkhî hükümlere kaynaklık eden bu rivâyetlere “ahkâm hadisleri” adı verilmiştir. Bu hadisler İslâm fıkhının temel taşlarını teşkil etmektedirler. Çünkü Kur’an’ı Kerim’den sonra fıkhın ikinci kaynağını bu hadisler oluşturmaktadır.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Şer’î</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birçok hüküm bunlar üzerine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binâ</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olunmuştur. Hadisleri fıkhî yönden irdeleyenler ahkâma konu olan hadisler üzerinde durmuşlar ve söz konusu çalışmalarında amelî birtakım hükümleri bu tür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rivâyetlerden</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istinbât</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etmişlerdir.</a:t>
            </a:r>
          </a:p>
          <a:p>
            <a:endParaRPr lang="tr-TR" dirty="0"/>
          </a:p>
        </p:txBody>
      </p:sp>
    </p:spTree>
    <p:extLst>
      <p:ext uri="{BB962C8B-B14F-4D97-AF65-F5344CB8AC3E}">
        <p14:creationId xmlns:p14="http://schemas.microsoft.com/office/powerpoint/2010/main" val="372354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84E22F0-F46E-426A-911A-BF84C86F224D}"/>
              </a:ext>
            </a:extLst>
          </p:cNvPr>
          <p:cNvSpPr>
            <a:spLocks noGrp="1"/>
          </p:cNvSpPr>
          <p:nvPr>
            <p:ph idx="1"/>
          </p:nvPr>
        </p:nvSpPr>
        <p:spPr>
          <a:xfrm>
            <a:off x="2589212" y="1350335"/>
            <a:ext cx="8915400" cy="5273749"/>
          </a:xfrm>
        </p:spPr>
        <p:txBody>
          <a:bodyPr>
            <a:normAutofit lnSpcReduction="10000"/>
          </a:bodyPr>
          <a:lstStyle/>
          <a:p>
            <a:pPr algn="just">
              <a:lnSpc>
                <a:spcPct val="150000"/>
              </a:lnSpc>
            </a:pPr>
            <a:r>
              <a:rPr lang="tr-TR" sz="2000" dirty="0"/>
              <a:t>Ahkâm hadisleri (</a:t>
            </a:r>
            <a:r>
              <a:rPr lang="tr-TR" sz="2000" dirty="0" err="1"/>
              <a:t>ehâdîsü’l</a:t>
            </a:r>
            <a:r>
              <a:rPr lang="tr-TR" sz="2000" dirty="0"/>
              <a:t>-ahkâm) tamlaması, ahkâm ve hadis kelimelerinden müteşekkil olup fıkhî birtakım hükümler içeren hadisler için kullanılmaktadır.</a:t>
            </a:r>
          </a:p>
          <a:p>
            <a:pPr algn="just">
              <a:lnSpc>
                <a:spcPct val="150000"/>
              </a:lnSpc>
            </a:pPr>
            <a:r>
              <a:rPr lang="tr-TR" sz="2000" dirty="0"/>
              <a:t>Bu türden hadisler için ahkâm hadisleri kavramı kullanıldığı gibi “fıkhî hadisler” kavramı da sıkça kullanılmaktadır.</a:t>
            </a:r>
          </a:p>
          <a:p>
            <a:pPr algn="just">
              <a:lnSpc>
                <a:spcPct val="150000"/>
              </a:lnSpc>
            </a:pPr>
            <a:r>
              <a:rPr lang="tr-TR" sz="2000" dirty="0"/>
              <a:t>Talat Koçyiğit, “Ahkâm hadisleri, umumiyetle insanların Allah’a karşı olan kulluk görevleri ile kendi aralarında birbirlerine karşı olan insanlık görevlerini ve birbirleriyle münasebetlerini düzenleyen hükümleri </a:t>
            </a:r>
            <a:r>
              <a:rPr lang="tr-TR" sz="2000" dirty="0" err="1"/>
              <a:t>muhtevî</a:t>
            </a:r>
            <a:r>
              <a:rPr lang="tr-TR" sz="2000" dirty="0"/>
              <a:t> naslardır.” derken; Abdullah Aydınlı, ahkâm hadislerini “Haram, helal, </a:t>
            </a:r>
            <a:r>
              <a:rPr lang="tr-TR" sz="2000" dirty="0" err="1"/>
              <a:t>mekrûh</a:t>
            </a:r>
            <a:r>
              <a:rPr lang="tr-TR" sz="2000" dirty="0"/>
              <a:t> gibi </a:t>
            </a:r>
            <a:r>
              <a:rPr lang="tr-TR" sz="2000" dirty="0" err="1"/>
              <a:t>şer’î</a:t>
            </a:r>
            <a:r>
              <a:rPr lang="tr-TR" sz="2000" dirty="0"/>
              <a:t> bir hüküm ihtiva eden hadisler.” şeklinde tanımlamaktadır.</a:t>
            </a:r>
          </a:p>
          <a:p>
            <a:pPr algn="just">
              <a:lnSpc>
                <a:spcPct val="150000"/>
              </a:lnSpc>
            </a:pPr>
            <a:endParaRPr lang="tr-TR" dirty="0"/>
          </a:p>
        </p:txBody>
      </p:sp>
    </p:spTree>
    <p:extLst>
      <p:ext uri="{BB962C8B-B14F-4D97-AF65-F5344CB8AC3E}">
        <p14:creationId xmlns:p14="http://schemas.microsoft.com/office/powerpoint/2010/main" val="3509538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84E22F0-F46E-426A-911A-BF84C86F224D}"/>
              </a:ext>
            </a:extLst>
          </p:cNvPr>
          <p:cNvSpPr>
            <a:spLocks noGrp="1"/>
          </p:cNvSpPr>
          <p:nvPr>
            <p:ph idx="1"/>
          </p:nvPr>
        </p:nvSpPr>
        <p:spPr>
          <a:xfrm>
            <a:off x="2589212" y="903767"/>
            <a:ext cx="8915400" cy="5720317"/>
          </a:xfrm>
        </p:spPr>
        <p:txBody>
          <a:bodyPr>
            <a:normAutofit/>
          </a:bodyPr>
          <a:lstStyle/>
          <a:p>
            <a:pPr algn="just">
              <a:lnSpc>
                <a:spcPct val="150000"/>
              </a:lnSpc>
            </a:pPr>
            <a:r>
              <a:rPr lang="tr-TR" dirty="0"/>
              <a:t>Ahkâma </a:t>
            </a:r>
            <a:r>
              <a:rPr lang="tr-TR" dirty="0" err="1"/>
              <a:t>medâr</a:t>
            </a:r>
            <a:r>
              <a:rPr lang="tr-TR" dirty="0"/>
              <a:t> olan hadisler önceleri “</a:t>
            </a:r>
            <a:r>
              <a:rPr lang="tr-TR" dirty="0" err="1"/>
              <a:t>ale’l-ebvâb</a:t>
            </a:r>
            <a:r>
              <a:rPr lang="tr-TR" dirty="0"/>
              <a:t>” (konulara göre) tarzında yazılmış olan sünen ve câmi’ türü eserlerde yer alırken daha sonraları bu türden hadisler birtakım müstakil eserlerde bir araya getirilmiştir.</a:t>
            </a:r>
          </a:p>
          <a:p>
            <a:pPr algn="just">
              <a:lnSpc>
                <a:spcPct val="150000"/>
              </a:lnSpc>
            </a:pPr>
            <a:r>
              <a:rPr lang="tr-TR" dirty="0" err="1"/>
              <a:t>Özafşar’ın</a:t>
            </a:r>
            <a:r>
              <a:rPr lang="tr-TR" dirty="0"/>
              <a:t> yapmış olduğu tespite göre yalnızca fıkhî hadisleri </a:t>
            </a:r>
            <a:r>
              <a:rPr lang="tr-TR" dirty="0" err="1"/>
              <a:t>ihtivâ</a:t>
            </a:r>
            <a:r>
              <a:rPr lang="tr-TR" dirty="0"/>
              <a:t> eden bir eser yazan ve bu eser için “ahkâm hadisleri” tabirini kullanan ilk hadisçi </a:t>
            </a:r>
            <a:r>
              <a:rPr lang="tr-TR" dirty="0" err="1"/>
              <a:t>Abdulğanî</a:t>
            </a:r>
            <a:r>
              <a:rPr lang="tr-TR" dirty="0"/>
              <a:t> el-</a:t>
            </a:r>
            <a:r>
              <a:rPr lang="tr-TR" dirty="0" err="1"/>
              <a:t>Makdîsî’dir</a:t>
            </a:r>
            <a:r>
              <a:rPr lang="tr-TR" dirty="0"/>
              <a:t> (ö. 600/1203). el-</a:t>
            </a:r>
            <a:r>
              <a:rPr lang="tr-TR" dirty="0" err="1"/>
              <a:t>Makdîsî</a:t>
            </a:r>
            <a:r>
              <a:rPr lang="tr-TR" dirty="0"/>
              <a:t>, sadece fıkhî hadisleri cemettiği bu eserine </a:t>
            </a:r>
            <a:r>
              <a:rPr lang="tr-TR" i="1" u="sng" dirty="0" err="1"/>
              <a:t>Umdetü’l</a:t>
            </a:r>
            <a:r>
              <a:rPr lang="tr-TR" i="1" u="sng" dirty="0"/>
              <a:t>-ahkâm</a:t>
            </a:r>
            <a:r>
              <a:rPr lang="tr-TR" dirty="0"/>
              <a:t> adını vermiştir</a:t>
            </a:r>
          </a:p>
          <a:p>
            <a:pPr algn="just">
              <a:lnSpc>
                <a:spcPct val="150000"/>
              </a:lnSpc>
            </a:pPr>
            <a:r>
              <a:rPr lang="tr-TR" dirty="0"/>
              <a:t>Yaygın kanaate göre sünen türü kitaplar ahkâma </a:t>
            </a:r>
            <a:r>
              <a:rPr lang="tr-TR" dirty="0" err="1"/>
              <a:t>dâir</a:t>
            </a:r>
            <a:r>
              <a:rPr lang="tr-TR" dirty="0"/>
              <a:t> olan hadislerin bir araya getirildiği eserler olsa da bu türden eserlerin sadece fıkhî hadislerden müteşekkil olmadığı ortadadır. Çünkü bu eserlerde </a:t>
            </a:r>
            <a:r>
              <a:rPr lang="tr-TR" dirty="0" err="1"/>
              <a:t>fiten</a:t>
            </a:r>
            <a:r>
              <a:rPr lang="tr-TR" dirty="0"/>
              <a:t>, kıyamet alâmetleri, </a:t>
            </a:r>
            <a:r>
              <a:rPr lang="tr-TR" dirty="0" err="1"/>
              <a:t>akâid</a:t>
            </a:r>
            <a:r>
              <a:rPr lang="tr-TR" dirty="0"/>
              <a:t> ve </a:t>
            </a:r>
            <a:r>
              <a:rPr lang="tr-TR" dirty="0" err="1"/>
              <a:t>zühd</a:t>
            </a:r>
            <a:r>
              <a:rPr lang="tr-TR" dirty="0"/>
              <a:t> gibi ahkâmla doğrudan alakası olmayan pek çok hadisin de yer aldığı bir </a:t>
            </a:r>
            <a:r>
              <a:rPr lang="tr-TR" dirty="0" err="1"/>
              <a:t>vakıâdır</a:t>
            </a:r>
            <a:r>
              <a:rPr lang="tr-TR" dirty="0"/>
              <a:t>.</a:t>
            </a:r>
          </a:p>
        </p:txBody>
      </p:sp>
    </p:spTree>
    <p:extLst>
      <p:ext uri="{BB962C8B-B14F-4D97-AF65-F5344CB8AC3E}">
        <p14:creationId xmlns:p14="http://schemas.microsoft.com/office/powerpoint/2010/main" val="3576087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84E22F0-F46E-426A-911A-BF84C86F224D}"/>
              </a:ext>
            </a:extLst>
          </p:cNvPr>
          <p:cNvSpPr>
            <a:spLocks noGrp="1"/>
          </p:cNvSpPr>
          <p:nvPr>
            <p:ph idx="1"/>
          </p:nvPr>
        </p:nvSpPr>
        <p:spPr>
          <a:xfrm>
            <a:off x="2589212" y="1584251"/>
            <a:ext cx="8915400" cy="5039833"/>
          </a:xfrm>
        </p:spPr>
        <p:txBody>
          <a:bodyPr>
            <a:normAutofit/>
          </a:bodyPr>
          <a:lstStyle/>
          <a:p>
            <a:pPr algn="just">
              <a:lnSpc>
                <a:spcPct val="150000"/>
              </a:lnSpc>
            </a:pPr>
            <a:r>
              <a:rPr lang="tr-TR" sz="2000" dirty="0"/>
              <a:t>“Ahkâm hadisleri” adıyla derlenen eserlerde ise ahkâma yönelik hadisler dışında başka rivâyetler yer almamaktadır. Ahkâm hadislerini bir araya getiren eserler adeta sünen türü kitapların daraltılmış şeklidir. Aynı zamanda sünen türü eserlerde hadisler </a:t>
            </a:r>
            <a:r>
              <a:rPr lang="tr-TR" sz="2000" dirty="0" err="1"/>
              <a:t>senedleri</a:t>
            </a:r>
            <a:r>
              <a:rPr lang="tr-TR" sz="2000" dirty="0"/>
              <a:t> ile birlikte yer alırken ahkâm hadislerini bir araya getiren bazı muhaddisler onların </a:t>
            </a:r>
            <a:r>
              <a:rPr lang="tr-TR" sz="2000" dirty="0" err="1"/>
              <a:t>senedlerini</a:t>
            </a:r>
            <a:r>
              <a:rPr lang="tr-TR" sz="2000" dirty="0"/>
              <a:t> zikretmemişlerdir. Söz konusu hususlar ahkâm hadisleri eserlerini sünen türü eserlerden farklı kılmıştır.</a:t>
            </a:r>
          </a:p>
          <a:p>
            <a:pPr marL="342900" marR="0" lvl="0" indent="-342900" algn="just" defTabSz="457200" rtl="0" eaLnBrk="1" fontAlgn="auto" latinLnBrk="0" hangingPunct="1">
              <a:lnSpc>
                <a:spcPct val="150000"/>
              </a:lnSpc>
              <a:spcBef>
                <a:spcPts val="1000"/>
              </a:spcBef>
              <a:spcAft>
                <a:spcPts val="0"/>
              </a:spcAft>
              <a:buClr>
                <a:srgbClr val="353535"/>
              </a:buClr>
              <a:buSzTx/>
              <a:buFont typeface="Wingdings 3" charset="2"/>
              <a:buChar char=""/>
              <a:tabLst/>
              <a:defRPr/>
            </a:pP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MUSANNEFLER                CAMİ VE SÜNENLER             </a:t>
            </a:r>
            <a:r>
              <a:rPr kumimoji="0" lang="tr-TR" sz="2000" b="0" i="0" u="none" strike="noStrike" kern="1200" cap="none" spc="0" normalizeH="0" baseline="0" noProof="0">
                <a:ln>
                  <a:noFill/>
                </a:ln>
                <a:solidFill>
                  <a:prstClr val="black">
                    <a:lumMod val="75000"/>
                    <a:lumOff val="25000"/>
                  </a:prstClr>
                </a:solidFill>
                <a:effectLst/>
                <a:uLnTx/>
                <a:uFillTx/>
                <a:latin typeface="Century Gothic" panose="020B0502020202020204"/>
                <a:ea typeface="+mn-ea"/>
                <a:cs typeface="+mn-cs"/>
              </a:rPr>
              <a:t>AHKAM HADİSLERİ</a:t>
            </a:r>
            <a:endParaRPr lang="tr-TR" sz="2000" dirty="0"/>
          </a:p>
          <a:p>
            <a:pPr algn="just">
              <a:lnSpc>
                <a:spcPct val="150000"/>
              </a:lnSpc>
            </a:pPr>
            <a:endParaRPr lang="tr-TR" sz="2000" dirty="0"/>
          </a:p>
          <a:p>
            <a:pPr algn="just">
              <a:lnSpc>
                <a:spcPct val="150000"/>
              </a:lnSpc>
            </a:pPr>
            <a:endParaRPr lang="tr-TR" dirty="0"/>
          </a:p>
        </p:txBody>
      </p:sp>
      <p:sp>
        <p:nvSpPr>
          <p:cNvPr id="2" name="Ok: Sağ 1">
            <a:extLst>
              <a:ext uri="{FF2B5EF4-FFF2-40B4-BE49-F238E27FC236}">
                <a16:creationId xmlns:a16="http://schemas.microsoft.com/office/drawing/2014/main" id="{876B1BC2-A7CA-470F-B50E-DC180F841037}"/>
              </a:ext>
            </a:extLst>
          </p:cNvPr>
          <p:cNvSpPr/>
          <p:nvPr/>
        </p:nvSpPr>
        <p:spPr>
          <a:xfrm>
            <a:off x="4890052" y="5018333"/>
            <a:ext cx="878155" cy="3770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Ok: Sağ 3">
            <a:extLst>
              <a:ext uri="{FF2B5EF4-FFF2-40B4-BE49-F238E27FC236}">
                <a16:creationId xmlns:a16="http://schemas.microsoft.com/office/drawing/2014/main" id="{54E4F7C4-AA37-420C-AAC6-6A2AC736D74D}"/>
              </a:ext>
            </a:extLst>
          </p:cNvPr>
          <p:cNvSpPr/>
          <p:nvPr/>
        </p:nvSpPr>
        <p:spPr>
          <a:xfrm>
            <a:off x="8290097" y="5018333"/>
            <a:ext cx="878155" cy="3770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393443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1CA782-7DE6-4C68-8046-323B579D1DA1}"/>
              </a:ext>
            </a:extLst>
          </p:cNvPr>
          <p:cNvSpPr>
            <a:spLocks noGrp="1"/>
          </p:cNvSpPr>
          <p:nvPr>
            <p:ph type="title"/>
          </p:nvPr>
        </p:nvSpPr>
        <p:spPr>
          <a:xfrm>
            <a:off x="2592925" y="624110"/>
            <a:ext cx="8911687" cy="800653"/>
          </a:xfrm>
        </p:spPr>
        <p:txBody>
          <a:bodyPr>
            <a:normAutofit/>
          </a:bodyPr>
          <a:lstStyle/>
          <a:p>
            <a:r>
              <a:rPr lang="tr-TR" dirty="0"/>
              <a:t>Sünenlerin Ortaya Çıkışı</a:t>
            </a:r>
          </a:p>
        </p:txBody>
      </p:sp>
      <p:sp>
        <p:nvSpPr>
          <p:cNvPr id="3" name="İçerik Yer Tutucusu 2">
            <a:extLst>
              <a:ext uri="{FF2B5EF4-FFF2-40B4-BE49-F238E27FC236}">
                <a16:creationId xmlns:a16="http://schemas.microsoft.com/office/drawing/2014/main" id="{73596DBC-A7F8-444E-8F2B-A70B4541A834}"/>
              </a:ext>
            </a:extLst>
          </p:cNvPr>
          <p:cNvSpPr>
            <a:spLocks noGrp="1"/>
          </p:cNvSpPr>
          <p:nvPr>
            <p:ph idx="1"/>
          </p:nvPr>
        </p:nvSpPr>
        <p:spPr>
          <a:xfrm>
            <a:off x="2589212" y="1424763"/>
            <a:ext cx="8915400" cy="5156790"/>
          </a:xfrm>
        </p:spPr>
        <p:txBody>
          <a:bodyPr>
            <a:normAutofit fontScale="92500"/>
          </a:bodyPr>
          <a:lstStyle/>
          <a:p>
            <a:pPr marL="342900" marR="0" lvl="0" indent="-342900" algn="just" defTabSz="457200" rtl="0" eaLnBrk="1" fontAlgn="auto" latinLnBrk="0" hangingPunct="1">
              <a:lnSpc>
                <a:spcPct val="150000"/>
              </a:lnSpc>
              <a:spcBef>
                <a:spcPts val="1000"/>
              </a:spcBef>
              <a:spcAft>
                <a:spcPts val="0"/>
              </a:spcAft>
              <a:buClr>
                <a:srgbClr val="353535"/>
              </a:buClr>
              <a:buSzTx/>
              <a:buFont typeface="Wingdings 3" charset="2"/>
              <a:buChar char=""/>
              <a:tabLst/>
              <a:defRPr/>
            </a:pP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Hadisler, II. (VIII.) yüzyılın ilk yarısından itibaren bir araya getirilip tedvin edilmeye başlanmış, bu yüzyılın ikinci yarısından itibaren belli konularda eserler kaleme alınmış, ahkâma dair hadislerin fıkıh kitaplarındaki tertibe göre derlenmesiyle de sünenler ortaya çıkmıştır.</a:t>
            </a:r>
          </a:p>
          <a:p>
            <a:pPr marL="342900" marR="0" lvl="0" indent="-342900" algn="just" defTabSz="457200" rtl="0" eaLnBrk="1" fontAlgn="auto" latinLnBrk="0" hangingPunct="1">
              <a:lnSpc>
                <a:spcPct val="150000"/>
              </a:lnSpc>
              <a:spcBef>
                <a:spcPts val="1000"/>
              </a:spcBef>
              <a:spcAft>
                <a:spcPts val="0"/>
              </a:spcAft>
              <a:buClr>
                <a:srgbClr val="353535"/>
              </a:buClr>
              <a:buSzTx/>
              <a:buFont typeface="Wingdings 3" charset="2"/>
              <a:buChar char=""/>
              <a:tabLst/>
              <a:defRPr/>
            </a:pP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İbn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Ebî</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Arûbe’nin</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tr-TR" sz="2000" b="0" i="1"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es-</a:t>
            </a:r>
            <a:r>
              <a:rPr kumimoji="0" lang="tr-TR" sz="2000" b="0" i="1"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Sünen</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’i</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bu türün ilk örneklerindendir. Bu ilk Sünenler genellikle iman, ibadet, muamelat ve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ukûbâta</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dair hadisleri ihtiva eder.</a:t>
            </a:r>
          </a:p>
          <a:p>
            <a:pPr marL="342900" marR="0" lvl="0" indent="-342900" algn="just" defTabSz="457200" rtl="0" eaLnBrk="1" fontAlgn="auto" latinLnBrk="0" hangingPunct="1">
              <a:lnSpc>
                <a:spcPct val="150000"/>
              </a:lnSpc>
              <a:spcBef>
                <a:spcPts val="1000"/>
              </a:spcBef>
              <a:spcAft>
                <a:spcPts val="0"/>
              </a:spcAft>
              <a:buClr>
                <a:srgbClr val="353535"/>
              </a:buClr>
              <a:buSzTx/>
              <a:buFont typeface="Wingdings 3" charset="2"/>
              <a:buChar char=""/>
              <a:tabLst/>
              <a:defRPr/>
            </a:pP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Hicrî II. yüzyılda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musannef</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türü eserler de aslında büyük oranda ahkâm hadislerini içermekteydi. Ancak bu kitaplarda ahkam hadisleri dışında hadisler de bulunmaktaydı. Ayrıca III. yüzyıldaki eserlerden farklı olarak bu kitaplarda çok sayıda mevkuf ve maktu hadisler de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tahric</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edilmekteydi.</a:t>
            </a:r>
          </a:p>
          <a:p>
            <a:endParaRPr lang="tr-TR" dirty="0"/>
          </a:p>
        </p:txBody>
      </p:sp>
    </p:spTree>
    <p:extLst>
      <p:ext uri="{BB962C8B-B14F-4D97-AF65-F5344CB8AC3E}">
        <p14:creationId xmlns:p14="http://schemas.microsoft.com/office/powerpoint/2010/main" val="4281794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84E22F0-F46E-426A-911A-BF84C86F224D}"/>
              </a:ext>
            </a:extLst>
          </p:cNvPr>
          <p:cNvSpPr>
            <a:spLocks noGrp="1"/>
          </p:cNvSpPr>
          <p:nvPr>
            <p:ph idx="1"/>
          </p:nvPr>
        </p:nvSpPr>
        <p:spPr>
          <a:xfrm>
            <a:off x="2589212" y="903767"/>
            <a:ext cx="8915400" cy="5720317"/>
          </a:xfrm>
        </p:spPr>
        <p:txBody>
          <a:bodyPr>
            <a:normAutofit/>
          </a:bodyPr>
          <a:lstStyle/>
          <a:p>
            <a:pPr marL="342900" marR="0" lvl="0" indent="-342900" algn="just" defTabSz="457200" rtl="0" eaLnBrk="1" fontAlgn="auto" latinLnBrk="0" hangingPunct="1">
              <a:lnSpc>
                <a:spcPct val="150000"/>
              </a:lnSpc>
              <a:spcBef>
                <a:spcPts val="1000"/>
              </a:spcBef>
              <a:spcAft>
                <a:spcPts val="0"/>
              </a:spcAft>
              <a:buClr>
                <a:srgbClr val="353535"/>
              </a:buClr>
              <a:buSzTx/>
              <a:buFont typeface="Wingdings 3" charset="2"/>
              <a:buChar char=""/>
              <a:tabLst/>
              <a:defRPr/>
            </a:pPr>
            <a:r>
              <a:rPr lang="tr-TR" sz="2000" dirty="0">
                <a:solidFill>
                  <a:prstClr val="black">
                    <a:lumMod val="75000"/>
                    <a:lumOff val="25000"/>
                  </a:prstClr>
                </a:solidFill>
              </a:rPr>
              <a:t>Hicri III. yüzyıla geldiğimizde ise ahkâm hadislerinin kaynağı olarak yine «Sünen» adı verilen ancak içeriği biraz farklı olan kitaplara rastlamaktayız. </a:t>
            </a:r>
          </a:p>
          <a:p>
            <a:pPr marL="342900" marR="0" lvl="0" indent="-342900" algn="just" defTabSz="457200" rtl="0" eaLnBrk="1" fontAlgn="auto" latinLnBrk="0" hangingPunct="1">
              <a:lnSpc>
                <a:spcPct val="150000"/>
              </a:lnSpc>
              <a:spcBef>
                <a:spcPts val="1000"/>
              </a:spcBef>
              <a:spcAft>
                <a:spcPts val="0"/>
              </a:spcAft>
              <a:buClr>
                <a:srgbClr val="353535"/>
              </a:buClr>
              <a:buSzTx/>
              <a:buFont typeface="Wingdings 3" charset="2"/>
              <a:buChar char=""/>
              <a:tabLst/>
              <a:defRPr/>
            </a:pPr>
            <a:r>
              <a:rPr kumimoji="0" lang="tr-TR" sz="2000" b="0" i="0" u="none" strike="noStrike" kern="1200" cap="none" spc="0" normalizeH="0" baseline="0" noProof="0" dirty="0">
                <a:ln>
                  <a:noFill/>
                </a:ln>
                <a:solidFill>
                  <a:prstClr val="black">
                    <a:lumMod val="75000"/>
                    <a:lumOff val="25000"/>
                  </a:prstClr>
                </a:solidFill>
                <a:effectLst/>
                <a:uLnTx/>
                <a:uFillTx/>
                <a:ea typeface="+mn-ea"/>
                <a:cs typeface="+mn-cs"/>
              </a:rPr>
              <a:t>Bu yüzyıldaki sünenler genellikle ibadet, muamelat ve </a:t>
            </a:r>
            <a:r>
              <a:rPr kumimoji="0" lang="tr-TR" sz="2000" b="0" i="0" u="none" strike="noStrike" kern="1200" cap="none" spc="0" normalizeH="0" baseline="0" noProof="0" dirty="0" err="1">
                <a:ln>
                  <a:noFill/>
                </a:ln>
                <a:solidFill>
                  <a:prstClr val="black">
                    <a:lumMod val="75000"/>
                    <a:lumOff val="25000"/>
                  </a:prstClr>
                </a:solidFill>
                <a:effectLst/>
                <a:uLnTx/>
                <a:uFillTx/>
                <a:ea typeface="+mn-ea"/>
                <a:cs typeface="+mn-cs"/>
              </a:rPr>
              <a:t>ukûbata</a:t>
            </a:r>
            <a:r>
              <a:rPr kumimoji="0" lang="tr-TR" sz="2000" b="0" i="0" u="none" strike="noStrike" kern="1200" cap="none" spc="0" normalizeH="0" baseline="0" noProof="0" dirty="0">
                <a:ln>
                  <a:noFill/>
                </a:ln>
                <a:solidFill>
                  <a:prstClr val="black">
                    <a:lumMod val="75000"/>
                    <a:lumOff val="25000"/>
                  </a:prstClr>
                </a:solidFill>
                <a:effectLst/>
                <a:uLnTx/>
                <a:uFillTx/>
                <a:ea typeface="+mn-ea"/>
                <a:cs typeface="+mn-cs"/>
              </a:rPr>
              <a:t> dair hadisleri ihtiva eder.</a:t>
            </a:r>
          </a:p>
          <a:p>
            <a:pPr marL="342900" marR="0" lvl="0" indent="-342900" algn="just" defTabSz="457200" rtl="0" eaLnBrk="1" fontAlgn="auto" latinLnBrk="0" hangingPunct="1">
              <a:lnSpc>
                <a:spcPct val="150000"/>
              </a:lnSpc>
              <a:spcBef>
                <a:spcPts val="1000"/>
              </a:spcBef>
              <a:spcAft>
                <a:spcPts val="0"/>
              </a:spcAft>
              <a:buClr>
                <a:srgbClr val="353535"/>
              </a:buClr>
              <a:buSzTx/>
              <a:buFont typeface="Wingdings 3" charset="2"/>
              <a:buChar char=""/>
              <a:tabLst/>
              <a:defRPr/>
            </a:pPr>
            <a:r>
              <a:rPr kumimoji="0" lang="tr-TR" sz="2000" b="0" i="0" u="none" strike="noStrike" kern="1200" cap="none" spc="0" normalizeH="0" baseline="0" noProof="0" dirty="0">
                <a:ln>
                  <a:noFill/>
                </a:ln>
                <a:solidFill>
                  <a:prstClr val="black">
                    <a:lumMod val="75000"/>
                    <a:lumOff val="25000"/>
                  </a:prstClr>
                </a:solidFill>
                <a:effectLst/>
                <a:uLnTx/>
                <a:uFillTx/>
                <a:ea typeface="+mn-ea"/>
                <a:cs typeface="+mn-cs"/>
              </a:rPr>
              <a:t>Yine bu Sünenlerin tamamına yakını merfû hadislerden oluşmaktadır. Ancak bunlarda az da olsa mevkuf ve maktu hadisleri de içermektedirler.</a:t>
            </a:r>
          </a:p>
          <a:p>
            <a:pPr marL="0" marR="0" lvl="0" indent="0" algn="just" defTabSz="457200" rtl="0" eaLnBrk="1" fontAlgn="auto" latinLnBrk="0" hangingPunct="1">
              <a:lnSpc>
                <a:spcPct val="150000"/>
              </a:lnSpc>
              <a:spcBef>
                <a:spcPts val="1000"/>
              </a:spcBef>
              <a:spcAft>
                <a:spcPts val="0"/>
              </a:spcAft>
              <a:buClr>
                <a:srgbClr val="353535"/>
              </a:buClr>
              <a:buSzTx/>
              <a:buNone/>
              <a:tabLst/>
              <a:defRPr/>
            </a:pPr>
            <a:endParaRPr lang="tr-TR" dirty="0"/>
          </a:p>
        </p:txBody>
      </p:sp>
    </p:spTree>
    <p:extLst>
      <p:ext uri="{BB962C8B-B14F-4D97-AF65-F5344CB8AC3E}">
        <p14:creationId xmlns:p14="http://schemas.microsoft.com/office/powerpoint/2010/main" val="3307941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B1C540-AB39-4815-9234-0B80D0A4D8AE}"/>
              </a:ext>
            </a:extLst>
          </p:cNvPr>
          <p:cNvSpPr>
            <a:spLocks noGrp="1"/>
          </p:cNvSpPr>
          <p:nvPr>
            <p:ph type="title"/>
          </p:nvPr>
        </p:nvSpPr>
        <p:spPr/>
        <p:txBody>
          <a:bodyPr>
            <a:normAutofit/>
          </a:bodyPr>
          <a:lstStyle/>
          <a:p>
            <a:r>
              <a:rPr lang="tr-TR" sz="2800" dirty="0"/>
              <a:t>(Sünelerde) Zayıf Hadislerin Kullanımı</a:t>
            </a:r>
          </a:p>
        </p:txBody>
      </p:sp>
      <p:sp>
        <p:nvSpPr>
          <p:cNvPr id="3" name="İçerik Yer Tutucusu 2">
            <a:extLst>
              <a:ext uri="{FF2B5EF4-FFF2-40B4-BE49-F238E27FC236}">
                <a16:creationId xmlns:a16="http://schemas.microsoft.com/office/drawing/2014/main" id="{80356ED2-1060-449C-8F14-5130F763A8BF}"/>
              </a:ext>
            </a:extLst>
          </p:cNvPr>
          <p:cNvSpPr>
            <a:spLocks noGrp="1"/>
          </p:cNvSpPr>
          <p:nvPr>
            <p:ph idx="1"/>
          </p:nvPr>
        </p:nvSpPr>
        <p:spPr>
          <a:xfrm>
            <a:off x="2589212" y="1669311"/>
            <a:ext cx="8915400" cy="4795283"/>
          </a:xfrm>
        </p:spPr>
        <p:txBody>
          <a:bodyPr>
            <a:normAutofit lnSpcReduction="10000"/>
          </a:bodyPr>
          <a:lstStyle/>
          <a:p>
            <a:pPr marL="342900" marR="0" lvl="0" indent="-342900" algn="just" defTabSz="457200" rtl="0" eaLnBrk="1" fontAlgn="auto" latinLnBrk="0" hangingPunct="1">
              <a:lnSpc>
                <a:spcPct val="150000"/>
              </a:lnSpc>
              <a:spcBef>
                <a:spcPts val="1000"/>
              </a:spcBef>
              <a:spcAft>
                <a:spcPts val="0"/>
              </a:spcAft>
              <a:buClr>
                <a:srgbClr val="353535"/>
              </a:buClr>
              <a:buSzTx/>
              <a:buFont typeface="Wingdings 3" charset="2"/>
              <a:buChar char=""/>
              <a:tabLst/>
              <a:defRPr/>
            </a:pP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Sünen ve ahkâm yazarları, güzel amelleri işlemeye teşvik etmek, öğüt vermek amacıyla bazı zayıf hadisleri kullanmakta herhangi bir sakınca görmezken, fıkhî hükümler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ihtivâ</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eden hadislerin rivâyetinde ise titiz davranmıştır. </a:t>
            </a:r>
          </a:p>
          <a:p>
            <a:pPr marL="342900" marR="0" lvl="0" indent="-342900" algn="just" defTabSz="457200" rtl="0" eaLnBrk="1" fontAlgn="auto" latinLnBrk="0" hangingPunct="1">
              <a:lnSpc>
                <a:spcPct val="150000"/>
              </a:lnSpc>
              <a:spcBef>
                <a:spcPts val="1000"/>
              </a:spcBef>
              <a:spcAft>
                <a:spcPts val="0"/>
              </a:spcAft>
              <a:buClr>
                <a:srgbClr val="353535"/>
              </a:buClr>
              <a:buSzTx/>
              <a:buFont typeface="Wingdings 3" charset="2"/>
              <a:buChar char=""/>
              <a:tabLst/>
              <a:defRPr/>
            </a:pP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Özellikle haram ve helal ile ilgili olan hadisleri zayıf olan râvilerden almanın câiz olmadığını </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ifâde</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etmişlerdi. </a:t>
            </a:r>
          </a:p>
          <a:p>
            <a:pPr marL="342900" marR="0" lvl="0" indent="-342900" algn="just" defTabSz="457200" rtl="0" eaLnBrk="1" fontAlgn="auto" latinLnBrk="0" hangingPunct="1">
              <a:lnSpc>
                <a:spcPct val="150000"/>
              </a:lnSpc>
              <a:spcBef>
                <a:spcPts val="1000"/>
              </a:spcBef>
              <a:spcAft>
                <a:spcPts val="0"/>
              </a:spcAft>
              <a:buClr>
                <a:srgbClr val="353535"/>
              </a:buClr>
              <a:buSzTx/>
              <a:buFont typeface="Wingdings 3" charset="2"/>
              <a:buChar char=""/>
              <a:tabLst/>
              <a:defRPr/>
            </a:pP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Süfyân</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es-</a:t>
            </a:r>
            <a:r>
              <a:rPr kumimoji="0" lang="tr-TR"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Sevrî</a:t>
            </a:r>
            <a:r>
              <a:rPr kumimoji="0" lang="tr-TR"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(ö. 161/778), «Helal ve haramla ilgili hadisleri sadece bu ilimle meşhur olan, fazlalık ve noksanı bilen büyük âlimlerden alın. Bunların dışındaki hadisleri diğer şeyhlerden almanızda bir sakınca yoktur.»</a:t>
            </a:r>
          </a:p>
          <a:p>
            <a:endParaRPr lang="tr-TR" dirty="0"/>
          </a:p>
        </p:txBody>
      </p:sp>
    </p:spTree>
    <p:extLst>
      <p:ext uri="{BB962C8B-B14F-4D97-AF65-F5344CB8AC3E}">
        <p14:creationId xmlns:p14="http://schemas.microsoft.com/office/powerpoint/2010/main" val="1066623536"/>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325</TotalTime>
  <Words>854</Words>
  <Application>Microsoft Office PowerPoint</Application>
  <PresentationFormat>Geniş ekran</PresentationFormat>
  <Paragraphs>29</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Wingdings 3</vt:lpstr>
      <vt:lpstr>Duman</vt:lpstr>
      <vt:lpstr>AHKÂM HADİSLERİNİN RİVAYETİ VE SÜNENLERİN ORTAYA ÇIKIŞI</vt:lpstr>
      <vt:lpstr>Ahkâm Hadislerinin Rivayeti</vt:lpstr>
      <vt:lpstr>PowerPoint Sunusu</vt:lpstr>
      <vt:lpstr>PowerPoint Sunusu</vt:lpstr>
      <vt:lpstr>PowerPoint Sunusu</vt:lpstr>
      <vt:lpstr>PowerPoint Sunusu</vt:lpstr>
      <vt:lpstr>Sünenlerin Ortaya Çıkışı</vt:lpstr>
      <vt:lpstr>PowerPoint Sunusu</vt:lpstr>
      <vt:lpstr>(Sünelerde) Zayıf Hadislerin Kullanımı</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Ebû Dâvûd Kitâbu'l-Edeb</dc:title>
  <dc:creator>Hakem</dc:creator>
  <cp:lastModifiedBy>Admin</cp:lastModifiedBy>
  <cp:revision>79</cp:revision>
  <dcterms:created xsi:type="dcterms:W3CDTF">2020-03-25T18:26:35Z</dcterms:created>
  <dcterms:modified xsi:type="dcterms:W3CDTF">2022-10-06T08:59:29Z</dcterms:modified>
</cp:coreProperties>
</file>